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60" r:id="rId2"/>
    <p:sldId id="258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12.04.2017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eg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42910" y="357166"/>
            <a:ext cx="764386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smtClean="0">
                <a:solidFill>
                  <a:srgbClr val="00B0F0"/>
                </a:solidFill>
              </a:rPr>
              <a:t>«Человечество без облагораживания его животными и растениями погибнет, оскудеет, впадет в злобу и отчаяние, как одинокий в одиночестве…»</a:t>
            </a:r>
          </a:p>
          <a:p>
            <a:r>
              <a:rPr lang="ru-RU" sz="4800" i="1" dirty="0" smtClean="0">
                <a:solidFill>
                  <a:srgbClr val="7030A0"/>
                </a:solidFill>
              </a:rPr>
              <a:t>А. Платонов</a:t>
            </a:r>
            <a:endParaRPr lang="ru-RU" sz="4800" dirty="0">
              <a:solidFill>
                <a:srgbClr val="7030A0"/>
              </a:solidFill>
            </a:endParaRPr>
          </a:p>
        </p:txBody>
      </p:sp>
      <p:pic>
        <p:nvPicPr>
          <p:cNvPr id="1026" name="Picture 2" descr="C:\Users\Администратор\Desktop\th_7f420356ea27f63fcbeb411f801f969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4643446"/>
            <a:ext cx="2643174" cy="22145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3143247"/>
            <a:ext cx="8686800" cy="2286017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8" algn="ctr">
              <a:buNone/>
            </a:pPr>
            <a:r>
              <a:rPr lang="ru-RU" sz="6600" dirty="0" smtClean="0">
                <a:solidFill>
                  <a:srgbClr val="7030A0"/>
                </a:solidFill>
              </a:rPr>
              <a:t>9 «Б</a:t>
            </a:r>
            <a:r>
              <a:rPr lang="ru-RU" sz="6600" smtClean="0">
                <a:solidFill>
                  <a:srgbClr val="7030A0"/>
                </a:solidFill>
              </a:rPr>
              <a:t>» </a:t>
            </a:r>
            <a:r>
              <a:rPr lang="ru-RU" sz="6600" smtClean="0">
                <a:solidFill>
                  <a:srgbClr val="7030A0"/>
                </a:solidFill>
              </a:rPr>
              <a:t> КЛАССА</a:t>
            </a:r>
            <a:endParaRPr lang="ru-RU" sz="6600" dirty="0">
              <a:solidFill>
                <a:srgbClr val="7030A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3000372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</a:t>
            </a:r>
            <a:b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Неделя, Химии , Биологии,  Географии .      </a:t>
            </a:r>
            <a:b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«ЭКОЭРУДИТ»</a:t>
            </a:r>
            <a:br>
              <a:rPr lang="ru-RU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</a:br>
            <a: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/>
            </a:r>
            <a:br>
              <a:rPr lang="ru-RU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2051" name="Picture 3" descr="C:\Users\Администратор\Desktop\0008-008-Poluchaetsja-chto-ekologija-nauka-o-do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508325"/>
            <a:ext cx="2452688" cy="2349675"/>
          </a:xfrm>
          <a:prstGeom prst="rect">
            <a:avLst/>
          </a:prstGeom>
          <a:noFill/>
        </p:spPr>
      </p:pic>
      <p:pic>
        <p:nvPicPr>
          <p:cNvPr id="6" name="Picture 3" descr="C:\Users\Администратор\Desktop\0008-008-Poluchaetsja-chto-ekologija-nauka-o-do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857232"/>
            <a:ext cx="2452688" cy="2349675"/>
          </a:xfrm>
          <a:prstGeom prst="rect">
            <a:avLst/>
          </a:prstGeom>
          <a:noFill/>
        </p:spPr>
      </p:pic>
      <p:pic>
        <p:nvPicPr>
          <p:cNvPr id="7" name="Picture 3" descr="C:\Users\Администратор\Desktop\0008-008-Poluchaetsja-chto-ekologija-nauka-o-do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691312" y="714356"/>
            <a:ext cx="2452688" cy="2349675"/>
          </a:xfrm>
          <a:prstGeom prst="rect">
            <a:avLst/>
          </a:prstGeom>
          <a:noFill/>
        </p:spPr>
      </p:pic>
      <p:pic>
        <p:nvPicPr>
          <p:cNvPr id="8" name="Picture 3" descr="C:\Users\Администратор\Desktop\0008-008-Poluchaetsja-chto-ekologija-nauka-o-dom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15206" y="5072074"/>
            <a:ext cx="1864223" cy="17859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428604"/>
            <a:ext cx="9144000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акация                                                          аист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береза                                                           беркут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василек                                                         варан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Г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горицвет                                                       горилла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дуб,                                                              </a:t>
            </a:r>
            <a:r>
              <a:rPr kumimoji="0" lang="ru-RU" sz="20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дикообраз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ель,                                                               енот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жасмин                                                       жираф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земляника                                                     зебра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ива                                                               иволга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клен                                                                кит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липа                                                               лось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малина                                                            морж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незабудка                                                      носорог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ольха                                                            ондатра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полынь                                                          павлин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ромашка                                                        рысь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сосна                                                             сыч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тополь                                                           тушканчик                                                       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Администратор\Desktop\1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57356" y="357166"/>
            <a:ext cx="2714644" cy="2000264"/>
          </a:xfrm>
          <a:prstGeom prst="rect">
            <a:avLst/>
          </a:prstGeom>
          <a:noFill/>
        </p:spPr>
      </p:pic>
      <p:pic>
        <p:nvPicPr>
          <p:cNvPr id="3075" name="Picture 3" descr="C:\Users\Администратор\Desktop\dangerous-animals-be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388" y="214290"/>
            <a:ext cx="2270125" cy="2286016"/>
          </a:xfrm>
          <a:prstGeom prst="rect">
            <a:avLst/>
          </a:prstGeom>
          <a:noFill/>
        </p:spPr>
      </p:pic>
      <p:pic>
        <p:nvPicPr>
          <p:cNvPr id="3076" name="Picture 4" descr="C:\Users\Администратор\Desktop\dangerous-animals-bea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4000504"/>
            <a:ext cx="2571768" cy="22030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0" y="785794"/>
            <a:ext cx="9144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улотрикс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удав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фиалка                                                        фазан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Х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хвощ                                                            хорек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цикорий                                                       цапля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чистотел                                                       чайка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шиповник                                                    шакал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Щ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щавель                                                         щука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Э 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элодея                                                           эму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Ю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юка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юрок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Я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ягель                                                              ягуар</a:t>
            </a: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Администратор\Desktop\107805652_1223385ea5d42114820m750x740uffa5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85728"/>
            <a:ext cx="3797423" cy="2895603"/>
          </a:xfrm>
          <a:prstGeom prst="rect">
            <a:avLst/>
          </a:prstGeom>
          <a:noFill/>
        </p:spPr>
      </p:pic>
      <p:pic>
        <p:nvPicPr>
          <p:cNvPr id="4099" name="Picture 3" descr="C:\Users\Администратор\Desktop\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714752"/>
            <a:ext cx="4429156" cy="281460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           Конкур</a:t>
            </a:r>
            <a: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  <a:t>«Скороговорочный»</a:t>
            </a:r>
            <a:br>
              <a:rPr lang="ru-RU" dirty="0" smtClean="0">
                <a:solidFill>
                  <a:schemeClr val="accent4">
                    <a:lumMod val="75000"/>
                  </a:schemeClr>
                </a:solidFill>
              </a:rPr>
            </a:br>
            <a:endParaRPr lang="ru-RU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6072206"/>
            <a:ext cx="4040188" cy="99994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6000768"/>
            <a:ext cx="4041775" cy="171432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/>
        <p:txBody>
          <a:bodyPr>
            <a:normAutofit/>
          </a:bodyPr>
          <a:lstStyle/>
          <a:p>
            <a:r>
              <a:rPr lang="ru-RU" sz="3200" b="1" i="1" dirty="0" smtClean="0"/>
              <a:t>1 команда:</a:t>
            </a:r>
            <a:r>
              <a:rPr lang="ru-RU" sz="3200" dirty="0" smtClean="0"/>
              <a:t> Крута гора, в горе – дыра, в дыре – кротовая нора.</a:t>
            </a:r>
          </a:p>
          <a:p>
            <a:endParaRPr lang="ru-RU" sz="3200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572000" y="1428736"/>
            <a:ext cx="4041775" cy="3941763"/>
          </a:xfrm>
        </p:spPr>
        <p:txBody>
          <a:bodyPr>
            <a:normAutofit/>
          </a:bodyPr>
          <a:lstStyle/>
          <a:p>
            <a:r>
              <a:rPr lang="ru-RU" sz="3200" b="1" i="1" dirty="0" smtClean="0"/>
              <a:t>2 команда:</a:t>
            </a:r>
            <a:r>
              <a:rPr lang="ru-RU" sz="3200" dirty="0" smtClean="0"/>
              <a:t> Три свиристеле еле-еле свистели у ели.</a:t>
            </a:r>
          </a:p>
          <a:p>
            <a:endParaRPr lang="ru-RU" sz="3200" dirty="0"/>
          </a:p>
        </p:txBody>
      </p:sp>
      <p:pic>
        <p:nvPicPr>
          <p:cNvPr id="81923" name="Picture 3" descr="C:\Users\Администратор\Desktop\44667173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96481" y="3500438"/>
            <a:ext cx="2143155" cy="2500330"/>
          </a:xfrm>
          <a:prstGeom prst="rect">
            <a:avLst/>
          </a:prstGeom>
          <a:noFill/>
        </p:spPr>
      </p:pic>
      <p:pic>
        <p:nvPicPr>
          <p:cNvPr id="81924" name="Picture 4" descr="C:\Users\Администратор\Desktop\imgpreview (2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3500438"/>
            <a:ext cx="2400300" cy="2428892"/>
          </a:xfrm>
          <a:prstGeom prst="rect">
            <a:avLst/>
          </a:prstGeom>
          <a:noFill/>
        </p:spPr>
      </p:pic>
      <p:pic>
        <p:nvPicPr>
          <p:cNvPr id="81926" name="Picture 6" descr="C:\Users\Администратор\Desktop\imgpreview (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3857628"/>
            <a:ext cx="3786214" cy="21431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7030A0"/>
                </a:solidFill>
              </a:rPr>
              <a:t>Что?       </a:t>
            </a:r>
            <a:r>
              <a:rPr lang="ru-RU" b="1" dirty="0" smtClean="0"/>
              <a:t>-</a:t>
            </a:r>
            <a:r>
              <a:rPr lang="ru-RU" dirty="0" smtClean="0">
                <a:solidFill>
                  <a:srgbClr val="FF0000"/>
                </a:solidFill>
              </a:rPr>
              <a:t>О каком дереве идет речь?</a:t>
            </a:r>
          </a:p>
          <a:p>
            <a:r>
              <a:rPr lang="ru-RU" dirty="0" smtClean="0"/>
              <a:t>Стоит дерево, цветом зелено,</a:t>
            </a:r>
          </a:p>
          <a:p>
            <a:r>
              <a:rPr lang="ru-RU" dirty="0" smtClean="0"/>
              <a:t>В этом дереве четыре угодья:</a:t>
            </a:r>
          </a:p>
          <a:p>
            <a:r>
              <a:rPr lang="ru-RU" dirty="0" smtClean="0"/>
              <a:t>Первое – мир освещать,</a:t>
            </a:r>
          </a:p>
          <a:p>
            <a:r>
              <a:rPr lang="ru-RU" dirty="0" smtClean="0"/>
              <a:t>Другое – крик утешать,</a:t>
            </a:r>
          </a:p>
          <a:p>
            <a:r>
              <a:rPr lang="ru-RU" dirty="0" smtClean="0"/>
              <a:t>Третье – больных исцелять,</a:t>
            </a:r>
          </a:p>
          <a:p>
            <a:r>
              <a:rPr lang="ru-RU" dirty="0" smtClean="0"/>
              <a:t>А четвертое – чистоту  соблюдать.</a:t>
            </a:r>
          </a:p>
          <a:p>
            <a:r>
              <a:rPr lang="ru-RU" dirty="0" smtClean="0">
                <a:solidFill>
                  <a:srgbClr val="FF0000"/>
                </a:solidFill>
              </a:rPr>
              <a:t>- Объясните, что означают эти угодья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002060"/>
                </a:solidFill>
              </a:rPr>
              <a:t>Конкурс  «Что? Где? Когда?</a:t>
            </a:r>
            <a:br>
              <a:rPr lang="ru-RU" dirty="0" smtClean="0">
                <a:solidFill>
                  <a:srgbClr val="00206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5122" name="Picture 2" descr="C:\Users\Администратор\Desktop\ecologi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2000240"/>
            <a:ext cx="2243142" cy="1922693"/>
          </a:xfrm>
          <a:prstGeom prst="rect">
            <a:avLst/>
          </a:prstGeom>
          <a:noFill/>
        </p:spPr>
      </p:pic>
      <p:pic>
        <p:nvPicPr>
          <p:cNvPr id="5123" name="Picture 3" descr="C:\Users\Администратор\Desktop\{3fae24c2-4607-4b43-901b-199a6afe64f0}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60" y="5186773"/>
            <a:ext cx="2786082" cy="167122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286280"/>
          </a:xfrm>
        </p:spPr>
        <p:txBody>
          <a:bodyPr/>
          <a:lstStyle/>
          <a:p>
            <a:pPr lvl="0"/>
            <a:r>
              <a:rPr lang="ru-RU" sz="4000" dirty="0" smtClean="0">
                <a:solidFill>
                  <a:srgbClr val="0070C0"/>
                </a:solidFill>
              </a:rPr>
              <a:t>Преданье есть, оно неново,</a:t>
            </a:r>
          </a:p>
          <a:p>
            <a:r>
              <a:rPr lang="ru-RU" sz="4000" dirty="0" smtClean="0">
                <a:solidFill>
                  <a:srgbClr val="0070C0"/>
                </a:solidFill>
              </a:rPr>
              <a:t>Что в ночь Иванову, раз в год,</a:t>
            </a:r>
          </a:p>
          <a:p>
            <a:r>
              <a:rPr lang="ru-RU" sz="4000" dirty="0" smtClean="0">
                <a:solidFill>
                  <a:srgbClr val="0070C0"/>
                </a:solidFill>
              </a:rPr>
              <a:t>Он может </a:t>
            </a:r>
            <a:r>
              <a:rPr lang="ru-RU" sz="4000" dirty="0" err="1" smtClean="0">
                <a:solidFill>
                  <a:srgbClr val="0070C0"/>
                </a:solidFill>
              </a:rPr>
              <a:t>цвесть</a:t>
            </a:r>
            <a:r>
              <a:rPr lang="ru-RU" sz="4000" dirty="0" smtClean="0">
                <a:solidFill>
                  <a:srgbClr val="0070C0"/>
                </a:solidFill>
              </a:rPr>
              <a:t>. Кто знает слово</a:t>
            </a:r>
          </a:p>
          <a:p>
            <a:r>
              <a:rPr lang="ru-RU" sz="4000" dirty="0" smtClean="0">
                <a:solidFill>
                  <a:srgbClr val="0070C0"/>
                </a:solidFill>
              </a:rPr>
              <a:t>Лишь тот цветок его найдет?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57163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- </a:t>
            </a:r>
            <a:r>
              <a:rPr lang="ru-RU" sz="3600" dirty="0" smtClean="0">
                <a:solidFill>
                  <a:srgbClr val="FF0000"/>
                </a:solidFill>
              </a:rPr>
              <a:t>О каком растении наших лесов идет речь в следующем стихотворении?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01911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0070C0"/>
                </a:solidFill>
              </a:rPr>
              <a:t>Где живут колибри?</a:t>
            </a:r>
          </a:p>
          <a:p>
            <a:r>
              <a:rPr lang="ru-RU" sz="5400" dirty="0" smtClean="0">
                <a:solidFill>
                  <a:srgbClr val="0070C0"/>
                </a:solidFill>
              </a:rPr>
              <a:t>Где у кузнечика ухо?</a:t>
            </a:r>
          </a:p>
          <a:p>
            <a:endParaRPr lang="ru-RU" sz="1100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</a:t>
            </a:r>
            <a:r>
              <a:rPr lang="ru-RU" dirty="0" smtClean="0">
                <a:solidFill>
                  <a:srgbClr val="FF0000"/>
                </a:solidFill>
              </a:rPr>
              <a:t>Где?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4996" name="Picture 4" descr="C:\Users\Администратор\Desktop\imgpreview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214686"/>
            <a:ext cx="2143126" cy="2214578"/>
          </a:xfrm>
          <a:prstGeom prst="rect">
            <a:avLst/>
          </a:prstGeom>
          <a:noFill/>
        </p:spPr>
      </p:pic>
      <p:pic>
        <p:nvPicPr>
          <p:cNvPr id="84997" name="Picture 5" descr="C:\Users\Администратор\Desktop\kolibri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3214686"/>
            <a:ext cx="2143140" cy="2214578"/>
          </a:xfrm>
          <a:prstGeom prst="rect">
            <a:avLst/>
          </a:prstGeom>
          <a:noFill/>
        </p:spPr>
      </p:pic>
      <p:pic>
        <p:nvPicPr>
          <p:cNvPr id="84998" name="Picture 6" descr="C:\Users\Администратор\Desktop\kuznechik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3214686"/>
            <a:ext cx="2214578" cy="2214578"/>
          </a:xfrm>
          <a:prstGeom prst="rect">
            <a:avLst/>
          </a:prstGeom>
          <a:noFill/>
        </p:spPr>
      </p:pic>
      <p:pic>
        <p:nvPicPr>
          <p:cNvPr id="84999" name="Picture 7" descr="C:\Users\Администратор\Desktop\1407315121_kuznec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3214686"/>
            <a:ext cx="2214578" cy="22288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9"/>
            <a:ext cx="8229600" cy="2019110"/>
          </a:xfrm>
        </p:spPr>
        <p:txBody>
          <a:bodyPr>
            <a:normAutofit lnSpcReduction="10000"/>
          </a:bodyPr>
          <a:lstStyle/>
          <a:p>
            <a:r>
              <a:rPr lang="ru-RU" sz="3200" dirty="0" smtClean="0">
                <a:solidFill>
                  <a:srgbClr val="0070C0"/>
                </a:solidFill>
              </a:rPr>
              <a:t>1. Когда температура тела воробья ниже: летом или зимой</a:t>
            </a:r>
            <a:r>
              <a:rPr lang="ru-RU" sz="3200" i="1" dirty="0" smtClean="0">
                <a:solidFill>
                  <a:srgbClr val="0070C0"/>
                </a:solidFill>
              </a:rPr>
              <a:t>?</a:t>
            </a:r>
          </a:p>
          <a:p>
            <a:r>
              <a:rPr lang="ru-RU" sz="3200" dirty="0" smtClean="0">
                <a:solidFill>
                  <a:srgbClr val="0070C0"/>
                </a:solidFill>
              </a:rPr>
              <a:t>2. Когда клест выводит своих птенцов?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>Когда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86018" name="Picture 2" descr="C:\Users\Администратор\Desktop\425914_32 - копия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7" y="3571876"/>
            <a:ext cx="3929091" cy="2786082"/>
          </a:xfrm>
          <a:prstGeom prst="rect">
            <a:avLst/>
          </a:prstGeom>
          <a:noFill/>
        </p:spPr>
      </p:pic>
      <p:pic>
        <p:nvPicPr>
          <p:cNvPr id="86019" name="Picture 3" descr="C:\Users\Администратор\Desktop\IMG_35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43438" y="3571876"/>
            <a:ext cx="4000498" cy="27860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4806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Пингвины – жители пустыни,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Ужата очень любят дыни,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Шоферы знают толк в малине,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Ребята ползают по трясине,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Верблюды плавают на льдине,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Медведи возят груз в машине,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Неспешно ходит черепаха,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Могучий еж не знает страха,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Колючий лев в траве таится,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За ним охотится лисица.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Нет ни склада тут, ни лада…</a:t>
            </a:r>
          </a:p>
          <a:p>
            <a:r>
              <a:rPr lang="ru-RU" dirty="0" smtClean="0">
                <a:solidFill>
                  <a:srgbClr val="0070C0"/>
                </a:solidFill>
              </a:rPr>
              <a:t>Переставьте все как надо!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Конкурс «Путаница»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/>
              <a:t> </a:t>
            </a:r>
            <a:r>
              <a:rPr lang="ru-RU" sz="2000" dirty="0" smtClean="0">
                <a:solidFill>
                  <a:srgbClr val="00B050"/>
                </a:solidFill>
              </a:rPr>
              <a:t>Переставьте слова в нужном порядке. Выигрывает команда, справившаяся с этой задачей первой</a:t>
            </a:r>
            <a:r>
              <a:rPr lang="ru-RU" sz="2000" dirty="0" smtClean="0"/>
              <a:t>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170" name="Picture 2" descr="C:\Users\Администратор\Desktop\7789782aa14614ebd936fe06de4741e5_i-81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4929198"/>
            <a:ext cx="3071834" cy="171451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0" y="0"/>
            <a:ext cx="7643834" cy="59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0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Правильное: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Пингвины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Calibri"/>
                <a:ea typeface="Calibri" pitchFamily="34" charset="0"/>
                <a:cs typeface="Times New Roman" pitchFamily="18" charset="0"/>
              </a:rPr>
              <a:t>–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плавают на льдине,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Ужата ползают в трясине,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Шоферы знают толк в машине,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Ребята очень любят дыни,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Верблюды- жители пустыни,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Медведи знают толк в малине,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Неспешно ходит черепаха,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Могучий лев не знает страха,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Колючий еж в траве таится,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 ним охотится лисица.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4" name="Picture 2" descr="C:\Users\Администратор\Desktop\img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786058"/>
            <a:ext cx="3313431" cy="35004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763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Конкурс   «Капитан, капитан, улыбнитесь…»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1026" name="Picture 2" descr="C:\Users\Администратор\Desktop\Animals_Horses__000767_3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481138"/>
            <a:ext cx="8143932" cy="48053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Конкурс   «Капитан, капитан, улыбнитесь…»</a:t>
            </a:r>
            <a:endParaRPr lang="ru-RU" dirty="0"/>
          </a:p>
        </p:txBody>
      </p:sp>
      <p:pic>
        <p:nvPicPr>
          <p:cNvPr id="2050" name="Picture 2" descr="C:\Users\Администратор\Desktop\mini_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357298"/>
            <a:ext cx="7572428" cy="51435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Конкурс   «Капитан, капитан, улыбнитесь…»</a:t>
            </a:r>
            <a:endParaRPr lang="ru-RU" dirty="0"/>
          </a:p>
        </p:txBody>
      </p:sp>
      <p:pic>
        <p:nvPicPr>
          <p:cNvPr id="3074" name="Picture 2" descr="C:\Users\Администратор\Desktop\mini_5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1357298"/>
            <a:ext cx="8143932" cy="514353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Конкурс   «Капитан, капитан, улыбнитесь…»</a:t>
            </a:r>
            <a:endParaRPr lang="ru-RU" dirty="0"/>
          </a:p>
        </p:txBody>
      </p:sp>
      <p:pic>
        <p:nvPicPr>
          <p:cNvPr id="4098" name="Picture 2" descr="C:\Users\Администратор\Desktop\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1481138"/>
            <a:ext cx="7929618" cy="49482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Конкурс   «Капитан, капитан, улыбнитесь…»</a:t>
            </a:r>
            <a:endParaRPr lang="ru-RU" dirty="0"/>
          </a:p>
        </p:txBody>
      </p:sp>
      <p:pic>
        <p:nvPicPr>
          <p:cNvPr id="5122" name="Picture 2" descr="C:\Users\Администратор\Desktop\imgpreview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571612"/>
            <a:ext cx="7858179" cy="478634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>
                <a:solidFill>
                  <a:srgbClr val="FF0000"/>
                </a:solidFill>
              </a:rPr>
              <a:t>Конкурс   «Капитан, капитан, улыбнитесь…»</a:t>
            </a:r>
            <a:endParaRPr lang="ru-RU" dirty="0"/>
          </a:p>
        </p:txBody>
      </p:sp>
      <p:pic>
        <p:nvPicPr>
          <p:cNvPr id="6146" name="Picture 2" descr="C:\Users\Администратор\Desktop\imgpreview (3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142976" y="1643050"/>
            <a:ext cx="6572296" cy="4643469"/>
          </a:xfrm>
          <a:prstGeom prst="rect">
            <a:avLst/>
          </a:prstGeom>
          <a:noFill/>
        </p:spPr>
      </p:pic>
      <p:pic>
        <p:nvPicPr>
          <p:cNvPr id="6147" name="Picture 3" descr="C:\Users\Администратор\Desktop\imgpreview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67125" y="2747963"/>
            <a:ext cx="1809750" cy="1362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/>
            <a:r>
              <a:rPr lang="ru-RU" dirty="0" smtClean="0"/>
              <a:t>С «Г» - принадлежность для болтов,</a:t>
            </a:r>
          </a:p>
          <a:p>
            <a:r>
              <a:rPr lang="ru-RU" dirty="0" smtClean="0"/>
              <a:t>   С «М» - не имеет рукавов,</a:t>
            </a:r>
          </a:p>
          <a:p>
            <a:r>
              <a:rPr lang="ru-RU" dirty="0" smtClean="0"/>
              <a:t>    С «Л» - гонит лаем лис, волков,</a:t>
            </a:r>
          </a:p>
          <a:p>
            <a:r>
              <a:rPr lang="ru-RU" dirty="0" smtClean="0"/>
              <a:t>    С «Ч» - быстрокрылый рыболов.</a:t>
            </a:r>
          </a:p>
          <a:p>
            <a:r>
              <a:rPr lang="ru-RU" i="1" dirty="0" smtClean="0"/>
              <a:t> (Гайка, майка, лайка, чайка)</a:t>
            </a:r>
            <a:endParaRPr lang="ru-RU" dirty="0" smtClean="0"/>
          </a:p>
          <a:p>
            <a:endParaRPr lang="ru-RU" dirty="0" smtClean="0"/>
          </a:p>
          <a:p>
            <a:pPr lvl="0"/>
            <a:r>
              <a:rPr lang="ru-RU" dirty="0" smtClean="0"/>
              <a:t>С «Р» - название цветка,</a:t>
            </a:r>
          </a:p>
          <a:p>
            <a:r>
              <a:rPr lang="ru-RU" dirty="0" smtClean="0"/>
              <a:t>С «К» - создатель молока,</a:t>
            </a:r>
          </a:p>
          <a:p>
            <a:r>
              <a:rPr lang="ru-RU" dirty="0" smtClean="0"/>
              <a:t>С «Л» - с </a:t>
            </a:r>
            <a:r>
              <a:rPr lang="ru-RU" dirty="0" err="1" smtClean="0"/>
              <a:t>виноградовых</a:t>
            </a:r>
            <a:r>
              <a:rPr lang="ru-RU" dirty="0" smtClean="0"/>
              <a:t>  кустов,</a:t>
            </a:r>
          </a:p>
          <a:p>
            <a:r>
              <a:rPr lang="ru-RU" dirty="0" smtClean="0"/>
              <a:t>С «П» - обойдемся мы без слов</a:t>
            </a:r>
          </a:p>
          <a:p>
            <a:r>
              <a:rPr lang="ru-RU" i="1" dirty="0" smtClean="0"/>
              <a:t>(Роза, коза, лоза, поза)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FF0000"/>
                </a:solidFill>
              </a:rPr>
              <a:t>Конкурс  «Биологические шарады»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9218" name="Picture 2" descr="C:\Users\Администратор\Desktop\korova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62214" y="142852"/>
            <a:ext cx="2581786" cy="1863727"/>
          </a:xfrm>
          <a:prstGeom prst="rect">
            <a:avLst/>
          </a:prstGeom>
          <a:noFill/>
        </p:spPr>
      </p:pic>
      <p:pic>
        <p:nvPicPr>
          <p:cNvPr id="9219" name="Picture 3" descr="C:\Users\Администратор\Desktop\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15108" y="5164618"/>
            <a:ext cx="2428892" cy="16933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09094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dirty="0" smtClean="0"/>
              <a:t>На кухне отыщите вещество</a:t>
            </a:r>
          </a:p>
          <a:p>
            <a:r>
              <a:rPr lang="ru-RU" dirty="0" smtClean="0"/>
              <a:t>И зверя сделайте вы из него.</a:t>
            </a:r>
          </a:p>
          <a:p>
            <a:r>
              <a:rPr lang="ru-RU" dirty="0" smtClean="0"/>
              <a:t>Местами поменяйте</a:t>
            </a:r>
          </a:p>
          <a:p>
            <a:r>
              <a:rPr lang="ru-RU" dirty="0" smtClean="0"/>
              <a:t>Буквы так,</a:t>
            </a:r>
          </a:p>
          <a:p>
            <a:r>
              <a:rPr lang="ru-RU" dirty="0" smtClean="0"/>
              <a:t>Чтоб с мест не сдвинуть «О»</a:t>
            </a:r>
          </a:p>
          <a:p>
            <a:r>
              <a:rPr lang="ru-RU" dirty="0" smtClean="0"/>
              <a:t>И мягкий знак.</a:t>
            </a:r>
          </a:p>
          <a:p>
            <a:r>
              <a:rPr lang="ru-RU" i="1" dirty="0" smtClean="0"/>
              <a:t>(Соль – лось)</a:t>
            </a:r>
            <a:endParaRPr lang="ru-RU" dirty="0" smtClean="0"/>
          </a:p>
          <a:p>
            <a:endParaRPr lang="ru-RU" dirty="0" smtClean="0"/>
          </a:p>
          <a:p>
            <a:pPr lvl="0"/>
            <a:r>
              <a:rPr lang="ru-RU" dirty="0" smtClean="0"/>
              <a:t>Соснами первый от  ветра шумит,</a:t>
            </a:r>
          </a:p>
          <a:p>
            <a:r>
              <a:rPr lang="ru-RU" dirty="0" smtClean="0"/>
              <a:t>Хвои смолистой в нем запах стоит.</a:t>
            </a:r>
          </a:p>
          <a:p>
            <a:r>
              <a:rPr lang="ru-RU" dirty="0" smtClean="0"/>
              <a:t>Вертится быстро от тока второй,</a:t>
            </a:r>
          </a:p>
          <a:p>
            <a:r>
              <a:rPr lang="ru-RU" dirty="0" smtClean="0"/>
              <a:t>Сверлит дантист им вам зубик больной.</a:t>
            </a:r>
          </a:p>
          <a:p>
            <a:r>
              <a:rPr lang="ru-RU" i="1" dirty="0" smtClean="0"/>
              <a:t> (Бор)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Конкурс  «Биологические шарады»</a:t>
            </a:r>
            <a:endParaRPr lang="ru-RU" dirty="0"/>
          </a:p>
        </p:txBody>
      </p:sp>
      <p:pic>
        <p:nvPicPr>
          <p:cNvPr id="10243" name="Picture 3" descr="C:\Users\Администратор\Desktop\0002-003-Naibolee-serjoznye-problemy-nashego-vremeni-svjazannye-s-ekologiej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8" y="1142984"/>
            <a:ext cx="2808031" cy="29003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lvl="0"/>
            <a:r>
              <a:rPr lang="ru-RU" dirty="0" smtClean="0"/>
              <a:t>Шараду запиши, друг, так:</a:t>
            </a:r>
          </a:p>
          <a:p>
            <a:r>
              <a:rPr lang="ru-RU" dirty="0" smtClean="0"/>
              <a:t>Две ноты, «Н» и мягкий знак.</a:t>
            </a:r>
          </a:p>
          <a:p>
            <a:r>
              <a:rPr lang="ru-RU" dirty="0" smtClean="0"/>
              <a:t>Все – куст, его ты без труда</a:t>
            </a:r>
          </a:p>
          <a:p>
            <a:r>
              <a:rPr lang="ru-RU" dirty="0" smtClean="0"/>
              <a:t>Найдешь по запаху в садах.</a:t>
            </a:r>
          </a:p>
          <a:p>
            <a:r>
              <a:rPr lang="ru-RU" i="1" dirty="0" smtClean="0"/>
              <a:t>        (Си + Ре + Н + Ь = сирень)</a:t>
            </a:r>
            <a:endParaRPr lang="ru-RU" dirty="0" smtClean="0"/>
          </a:p>
          <a:p>
            <a:pPr lvl="0"/>
            <a:r>
              <a:rPr lang="ru-RU" dirty="0" smtClean="0"/>
              <a:t>Под  листвою  пышной </a:t>
            </a:r>
          </a:p>
          <a:p>
            <a:r>
              <a:rPr lang="ru-RU" dirty="0" smtClean="0"/>
              <a:t>Можно скрыться в летний зной.</a:t>
            </a:r>
          </a:p>
          <a:p>
            <a:r>
              <a:rPr lang="ru-RU" dirty="0" smtClean="0"/>
              <a:t>Если «К» сочтете лишним,</a:t>
            </a:r>
          </a:p>
          <a:p>
            <a:r>
              <a:rPr lang="ru-RU" dirty="0" smtClean="0"/>
              <a:t>Смысл получите иной.</a:t>
            </a:r>
          </a:p>
          <a:p>
            <a:r>
              <a:rPr lang="ru-RU" dirty="0" smtClean="0"/>
              <a:t>Стану белым и пушистым,</a:t>
            </a:r>
          </a:p>
          <a:p>
            <a:r>
              <a:rPr lang="ru-RU" dirty="0" smtClean="0"/>
              <a:t>Волокнистым, шелковистым,</a:t>
            </a:r>
          </a:p>
          <a:p>
            <a:r>
              <a:rPr lang="ru-RU" dirty="0" smtClean="0"/>
              <a:t>Полотенце, простыня</a:t>
            </a:r>
          </a:p>
          <a:p>
            <a:r>
              <a:rPr lang="ru-RU" dirty="0" smtClean="0"/>
              <a:t>Могут выйти из меня.</a:t>
            </a:r>
          </a:p>
          <a:p>
            <a:r>
              <a:rPr lang="ru-RU" i="1" dirty="0" smtClean="0"/>
              <a:t>(Клен – лен)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Конкурс  «Биологические шарады»</a:t>
            </a:r>
            <a:endParaRPr lang="ru-RU" dirty="0"/>
          </a:p>
        </p:txBody>
      </p:sp>
      <p:pic>
        <p:nvPicPr>
          <p:cNvPr id="11266" name="Picture 2" descr="C:\Users\Администратор\Desktop\1-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32" y="2357430"/>
            <a:ext cx="3357586" cy="292895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1 </a:t>
            </a:r>
            <a:r>
              <a:rPr lang="ru-RU" b="1" i="1" dirty="0" err="1" smtClean="0"/>
              <a:t>команда:</a:t>
            </a:r>
            <a:r>
              <a:rPr lang="ru-RU" dirty="0" err="1" smtClean="0"/>
              <a:t>лягушка</a:t>
            </a:r>
            <a:r>
              <a:rPr lang="ru-RU" dirty="0" smtClean="0"/>
              <a:t>, водный  детрит (органические вещества), комар, стрекоза, уж.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b="1" i="1" dirty="0" smtClean="0"/>
              <a:t>2  команда:</a:t>
            </a:r>
            <a:r>
              <a:rPr lang="ru-RU" dirty="0" smtClean="0"/>
              <a:t>  пухоед, хвоя сосны, большая синица, сосновый шелкопряд, ястреб.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/>
              <a:t/>
            </a:r>
            <a:br>
              <a:rPr lang="ru-RU" sz="2700" dirty="0" smtClean="0"/>
            </a:br>
            <a:r>
              <a:rPr lang="ru-RU" sz="2700" dirty="0" smtClean="0">
                <a:solidFill>
                  <a:srgbClr val="FF0000"/>
                </a:solidFill>
              </a:rPr>
              <a:t>Конкурс  9 «Цепи питания»</a:t>
            </a:r>
            <a:br>
              <a:rPr lang="ru-RU" sz="2700" dirty="0" smtClean="0">
                <a:solidFill>
                  <a:srgbClr val="FF0000"/>
                </a:solidFill>
              </a:rPr>
            </a:br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</a:rPr>
              <a:t>Составить схему цепи питания из предложенных  компонентов природы.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/>
              <a:t>1 </a:t>
            </a:r>
            <a:r>
              <a:rPr lang="ru-RU" b="1" i="1" dirty="0" err="1" smtClean="0"/>
              <a:t>команда:</a:t>
            </a:r>
            <a:r>
              <a:rPr lang="ru-RU" dirty="0" err="1" smtClean="0"/>
              <a:t>лягушка</a:t>
            </a:r>
            <a:r>
              <a:rPr lang="ru-RU" dirty="0" smtClean="0"/>
              <a:t>, водный  детрит (органические вещества), комар, стрекоза, уж.</a:t>
            </a:r>
          </a:p>
          <a:p>
            <a:r>
              <a:rPr lang="ru-RU" i="1" dirty="0" smtClean="0"/>
              <a:t>Ответ:</a:t>
            </a:r>
            <a:r>
              <a:rPr lang="ru-RU" dirty="0" smtClean="0"/>
              <a:t> детрит – комар (личинка, затем взрослая особь) – стрекоза – лягушка – уж.</a:t>
            </a:r>
          </a:p>
          <a:p>
            <a:r>
              <a:rPr lang="ru-RU" b="1" i="1" dirty="0" smtClean="0"/>
              <a:t>2  команда:</a:t>
            </a:r>
            <a:r>
              <a:rPr lang="ru-RU" dirty="0" smtClean="0"/>
              <a:t>  пухоед, хвоя сосны, большая синица, сосновый шелкопряд, ястреб.</a:t>
            </a:r>
          </a:p>
          <a:p>
            <a:r>
              <a:rPr lang="ru-RU" i="1" dirty="0" err="1" smtClean="0"/>
              <a:t>Ответ:</a:t>
            </a:r>
            <a:r>
              <a:rPr lang="ru-RU" dirty="0" err="1" smtClean="0"/>
              <a:t>хвоя</a:t>
            </a:r>
            <a:r>
              <a:rPr lang="ru-RU" dirty="0" smtClean="0"/>
              <a:t> сосны – сосновый шелкопряд – большая синица – ястреб – пухоед.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rgbClr val="FF0000"/>
                </a:solidFill>
              </a:rPr>
              <a:t>                 Конкурс  9 «Цепи питания»</a:t>
            </a:r>
            <a:br>
              <a:rPr lang="ru-RU" sz="2700" dirty="0" smtClean="0">
                <a:solidFill>
                  <a:srgbClr val="FF0000"/>
                </a:solidFill>
              </a:rPr>
            </a:br>
            <a:r>
              <a:rPr lang="ru-RU" sz="2700" dirty="0" smtClean="0">
                <a:solidFill>
                  <a:schemeClr val="accent4">
                    <a:lumMod val="50000"/>
                  </a:schemeClr>
                </a:solidFill>
              </a:rPr>
              <a:t>Составить схему цепи питания из предложенных  компонентов природы</a:t>
            </a:r>
            <a:r>
              <a:rPr lang="ru-RU" sz="4400" dirty="0" smtClean="0">
                <a:solidFill>
                  <a:schemeClr val="accent4">
                    <a:lumMod val="50000"/>
                  </a:schemeClr>
                </a:solidFill>
              </a:rPr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6357982"/>
          </a:xfrm>
        </p:spPr>
        <p:txBody>
          <a:bodyPr/>
          <a:lstStyle/>
          <a:p>
            <a:r>
              <a:rPr lang="ru-RU" dirty="0" smtClean="0"/>
              <a:t> Пора бы человечеству понять,</a:t>
            </a:r>
          </a:p>
          <a:p>
            <a:r>
              <a:rPr lang="ru-RU" dirty="0" smtClean="0"/>
              <a:t>Богатства у природы отбирая,</a:t>
            </a:r>
          </a:p>
          <a:p>
            <a:r>
              <a:rPr lang="ru-RU" dirty="0" smtClean="0"/>
              <a:t>Что Землю  нужно тоже охранять:</a:t>
            </a:r>
          </a:p>
          <a:p>
            <a:r>
              <a:rPr lang="ru-RU" dirty="0" smtClean="0"/>
              <a:t>Она, как мы, такая же – живая!</a:t>
            </a:r>
          </a:p>
          <a:p>
            <a:r>
              <a:rPr lang="ru-RU" dirty="0" smtClean="0"/>
              <a:t>Коль суждено дышать нам  воздухом  одним,</a:t>
            </a:r>
          </a:p>
          <a:p>
            <a:r>
              <a:rPr lang="ru-RU" dirty="0" smtClean="0"/>
              <a:t>Давайте –</a:t>
            </a:r>
            <a:r>
              <a:rPr lang="ru-RU" dirty="0" err="1" smtClean="0"/>
              <a:t>ка</a:t>
            </a:r>
            <a:r>
              <a:rPr lang="ru-RU" dirty="0" smtClean="0"/>
              <a:t> мы все навек объединимся.</a:t>
            </a:r>
          </a:p>
          <a:p>
            <a:r>
              <a:rPr lang="ru-RU" dirty="0" smtClean="0"/>
              <a:t>Давайте наши души вместе сохраним,</a:t>
            </a:r>
          </a:p>
          <a:p>
            <a:r>
              <a:rPr lang="ru-RU" dirty="0" smtClean="0"/>
              <a:t>Тогда мы на Земле и сами сохранимся.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FF0000"/>
                </a:solidFill>
              </a:rPr>
              <a:t/>
            </a:r>
            <a:br>
              <a:rPr lang="ru-RU" dirty="0" smtClean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2290" name="Picture 2" descr="C:\Users\Администратор\Desktop\{3fae24c2-4607-4b43-901b-199a6afe64f0}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4429132"/>
            <a:ext cx="2500922" cy="2428869"/>
          </a:xfrm>
          <a:prstGeom prst="rect">
            <a:avLst/>
          </a:prstGeom>
          <a:noFill/>
        </p:spPr>
      </p:pic>
      <p:pic>
        <p:nvPicPr>
          <p:cNvPr id="12291" name="Picture 3" descr="C:\Users\Администратор\Desktop\imgpreview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729409" y="4467435"/>
            <a:ext cx="2414591" cy="2390565"/>
          </a:xfrm>
          <a:prstGeom prst="rect">
            <a:avLst/>
          </a:prstGeom>
          <a:noFill/>
        </p:spPr>
      </p:pic>
      <p:pic>
        <p:nvPicPr>
          <p:cNvPr id="12293" name="Picture 5" descr="C:\Users\Администратор\Desktop\0002-003-Naibolee-serjoznye-problemy-nashego-vremeni-svjazannye-s-ekologiej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96102" y="0"/>
            <a:ext cx="2247898" cy="2321813"/>
          </a:xfrm>
          <a:prstGeom prst="rect">
            <a:avLst/>
          </a:prstGeom>
          <a:noFill/>
        </p:spPr>
      </p:pic>
      <p:pic>
        <p:nvPicPr>
          <p:cNvPr id="12294" name="Picture 6" descr="C:\Users\Администратор\Desktop\th_7f420356ea27f63fcbeb411f801f969a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488" y="4500570"/>
            <a:ext cx="3714776" cy="235743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146</TotalTime>
  <Words>862</Words>
  <PresentationFormat>Экран (4:3)</PresentationFormat>
  <Paragraphs>146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Открытая</vt:lpstr>
      <vt:lpstr>Слайд 1</vt:lpstr>
      <vt:lpstr>        Неделя, Химии , Биологии,  Географии .       «ЭКОЭРУДИТ»  </vt:lpstr>
      <vt:lpstr>Слайд 3</vt:lpstr>
      <vt:lpstr>Слайд 4</vt:lpstr>
      <vt:lpstr>           Конкур«Скороговорочный» </vt:lpstr>
      <vt:lpstr> Конкурс  «Что? Где? Когда?  </vt:lpstr>
      <vt:lpstr>- О каком растении наших лесов идет речь в следующем стихотворении? </vt:lpstr>
      <vt:lpstr>                     Где?</vt:lpstr>
      <vt:lpstr>Когда? </vt:lpstr>
      <vt:lpstr>   Конкурс «Путаница»  Переставьте слова в нужном порядке. Выигрывает команда, справившаяся с этой задачей первой.   </vt:lpstr>
      <vt:lpstr>Слайд 11</vt:lpstr>
      <vt:lpstr> Конкурс   «Капитан, капитан, улыбнитесь…» </vt:lpstr>
      <vt:lpstr>Конкурс   «Капитан, капитан, улыбнитесь…»</vt:lpstr>
      <vt:lpstr>Конкурс   «Капитан, капитан, улыбнитесь…»</vt:lpstr>
      <vt:lpstr>Конкурс   «Капитан, капитан, улыбнитесь…»</vt:lpstr>
      <vt:lpstr>Конкурс   «Капитан, капитан, улыбнитесь…»</vt:lpstr>
      <vt:lpstr>Конкурс   «Капитан, капитан, улыбнитесь…»</vt:lpstr>
      <vt:lpstr> Конкурс  «Биологические шарады» </vt:lpstr>
      <vt:lpstr>Конкурс  «Биологические шарады»</vt:lpstr>
      <vt:lpstr>Конкурс  «Биологические шарады»</vt:lpstr>
      <vt:lpstr>  Конкурс  9 «Цепи питания» Составить схему цепи питания из предложенных  компонентов природы. </vt:lpstr>
      <vt:lpstr>                 Конкурс  9 «Цепи питания» Составить схему цепи питания из предложенных  компонентов природы.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Администратор</dc:creator>
  <cp:lastModifiedBy>маруся</cp:lastModifiedBy>
  <cp:revision>25</cp:revision>
  <dcterms:created xsi:type="dcterms:W3CDTF">2017-04-09T09:04:09Z</dcterms:created>
  <dcterms:modified xsi:type="dcterms:W3CDTF">2017-04-12T11:55:03Z</dcterms:modified>
</cp:coreProperties>
</file>